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9" r:id="rId7"/>
    <p:sldId id="261" r:id="rId8"/>
    <p:sldId id="262" r:id="rId9"/>
    <p:sldId id="263" r:id="rId10"/>
    <p:sldId id="264" r:id="rId11"/>
    <p:sldId id="266" r:id="rId12"/>
    <p:sldId id="265" r:id="rId13"/>
    <p:sldId id="267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밝은 스타일 3 - 강조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5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2785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9031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5255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00803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93799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19437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82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70878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55153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67840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3488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9B60B3-E6C4-4CA2-86FF-8310AC7C3389}" type="datetimeFigureOut">
              <a:rPr lang="ko-KR" altLang="en-US" smtClean="0"/>
              <a:t>2023-10-18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7EC6C-B3C0-406A-A2B1-883E14970FC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5341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직선 연결선 6"/>
          <p:cNvCxnSpPr/>
          <p:nvPr/>
        </p:nvCxnSpPr>
        <p:spPr>
          <a:xfrm>
            <a:off x="1311933" y="2269253"/>
            <a:ext cx="5388055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11933" y="1610700"/>
            <a:ext cx="6093701" cy="491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ko-KR" altLang="en-US" sz="2400" dirty="0">
                <a:latin typeface="+mj-ea"/>
                <a:ea typeface="+mj-ea"/>
              </a:rPr>
              <a:t>사업아이템 사업계획서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30082" y="2602628"/>
            <a:ext cx="6084176" cy="1891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ko-KR" altLang="en-US" sz="1600" dirty="0">
                <a:latin typeface="+mj-ea"/>
                <a:ea typeface="+mj-ea"/>
              </a:rPr>
              <a:t>참 가 팀 </a:t>
            </a:r>
            <a:r>
              <a:rPr lang="en-US" altLang="ko-KR" sz="1600" dirty="0">
                <a:latin typeface="+mj-ea"/>
                <a:ea typeface="+mj-ea"/>
              </a:rPr>
              <a:t>: ※ </a:t>
            </a:r>
            <a:r>
              <a:rPr lang="ko-KR" altLang="en-US" sz="1600" dirty="0">
                <a:latin typeface="+mj-ea"/>
                <a:ea typeface="+mj-ea"/>
              </a:rPr>
              <a:t>기업일 경우 법인명으로 작성</a:t>
            </a:r>
            <a:endParaRPr lang="en-US" altLang="ko-KR" sz="16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ko-KR" altLang="en-US" sz="1600" dirty="0">
                <a:latin typeface="+mj-ea"/>
                <a:ea typeface="+mj-ea"/>
              </a:rPr>
              <a:t>대 표 자 </a:t>
            </a:r>
            <a:r>
              <a:rPr lang="en-US" altLang="ko-KR" sz="1600" dirty="0">
                <a:latin typeface="+mj-ea"/>
                <a:ea typeface="+mj-ea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latin typeface="+mj-ea"/>
                <a:ea typeface="+mj-ea"/>
              </a:rPr>
              <a:t>소     속 </a:t>
            </a:r>
            <a:r>
              <a:rPr lang="en-US" altLang="ko-KR" sz="1600" dirty="0">
                <a:latin typeface="+mj-ea"/>
                <a:ea typeface="+mj-ea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latin typeface="+mj-ea"/>
                <a:ea typeface="+mj-ea"/>
              </a:rPr>
              <a:t>휴 대 폰 </a:t>
            </a:r>
            <a:r>
              <a:rPr lang="en-US" altLang="ko-KR" sz="1600" dirty="0">
                <a:latin typeface="+mj-ea"/>
                <a:ea typeface="+mj-ea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ko-KR" altLang="en-US" sz="1600" dirty="0">
                <a:latin typeface="+mj-ea"/>
                <a:ea typeface="+mj-ea"/>
              </a:rPr>
              <a:t>이 메 일 </a:t>
            </a:r>
            <a:r>
              <a:rPr lang="en-US" altLang="ko-KR" sz="1600" dirty="0">
                <a:latin typeface="+mj-ea"/>
                <a:ea typeface="+mj-ea"/>
              </a:rPr>
              <a:t>:</a:t>
            </a: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EF22B383-8D97-472C-B757-7DC165562B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1437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150" y="352425"/>
            <a:ext cx="3486150" cy="414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7. </a:t>
            </a:r>
            <a:r>
              <a:rPr lang="ko-KR" altLang="en-US" sz="1600">
                <a:latin typeface="+mj-ea"/>
                <a:ea typeface="+mj-ea"/>
              </a:rPr>
              <a:t>비즈니스 모델</a:t>
            </a:r>
            <a:r>
              <a:rPr lang="en-US" altLang="ko-KR" sz="1600">
                <a:latin typeface="+mj-ea"/>
                <a:ea typeface="+mj-ea"/>
              </a:rPr>
              <a:t>(Business Model) 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77427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어떻게 수익을 낼 것인지를 설명하세요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 </a:t>
            </a:r>
          </a:p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*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가격정책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매출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비용구조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),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유통구조에 대한 설명이 필요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7B1CD93-8660-480C-8043-55352F25E0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196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150" y="333375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8. </a:t>
            </a:r>
            <a:r>
              <a:rPr lang="ko-KR" altLang="en-US" sz="1600">
                <a:latin typeface="+mj-ea"/>
                <a:ea typeface="+mj-ea"/>
              </a:rPr>
              <a:t>팀 구성원</a:t>
            </a:r>
            <a:r>
              <a:rPr lang="en-US" altLang="ko-KR" sz="1600">
                <a:latin typeface="+mj-ea"/>
                <a:ea typeface="+mj-ea"/>
              </a:rPr>
              <a:t>(Team)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679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핵심 인력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창업자와 주요멤버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을 소개하세요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C9F47B1D-8086-498D-89F6-55D35C4FC21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6677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150" y="333375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9. </a:t>
            </a:r>
            <a:r>
              <a:rPr lang="ko-KR" altLang="en-US" sz="1600">
                <a:latin typeface="+mj-ea"/>
                <a:ea typeface="+mj-ea"/>
              </a:rPr>
              <a:t>비전</a:t>
            </a:r>
            <a:r>
              <a:rPr lang="en-US" altLang="ko-KR" sz="1600">
                <a:latin typeface="+mj-ea"/>
                <a:ea typeface="+mj-ea"/>
              </a:rPr>
              <a:t>(Vision)</a:t>
            </a:r>
            <a:endParaRPr lang="ko-KR" altLang="en-US" sz="1600">
              <a:latin typeface="+mj-ea"/>
              <a:ea typeface="+mj-ea"/>
            </a:endParaRP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67913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사업이 잘된다면 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5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년 안에 무엇을 성취할 것인지를 제시하세요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 </a:t>
            </a:r>
          </a:p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*3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개년 재무계획 포함 必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6427439-72C4-49DD-9511-6622860D7C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0237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150" y="333375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10. </a:t>
            </a:r>
            <a:r>
              <a:rPr lang="ko-KR" altLang="en-US" sz="1600">
                <a:latin typeface="+mj-ea"/>
                <a:ea typeface="+mj-ea"/>
              </a:rPr>
              <a:t>기타</a:t>
            </a:r>
            <a:r>
              <a:rPr lang="en-US" altLang="ko-KR" sz="1600">
                <a:latin typeface="+mj-ea"/>
                <a:ea typeface="+mj-ea"/>
              </a:rPr>
              <a:t>(Others)</a:t>
            </a:r>
            <a:endParaRPr lang="ko-KR" altLang="en-US" sz="1600">
              <a:latin typeface="+mj-ea"/>
              <a:ea typeface="+mj-ea"/>
            </a:endParaRP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679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앞장에서 표현하지 못한 하고싶은 말을 자유롭게 작성해주세요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D1C2AF3-391F-4F89-A911-E317DBB3EE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329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904875"/>
            <a:ext cx="36766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400">
                <a:latin typeface="+mj-ea"/>
                <a:ea typeface="+mj-ea"/>
              </a:rPr>
              <a:t>목차</a:t>
            </a:r>
          </a:p>
        </p:txBody>
      </p:sp>
      <p:cxnSp>
        <p:nvCxnSpPr>
          <p:cNvPr id="5" name="직선 연결선 4"/>
          <p:cNvCxnSpPr/>
          <p:nvPr/>
        </p:nvCxnSpPr>
        <p:spPr>
          <a:xfrm>
            <a:off x="785373" y="1390650"/>
            <a:ext cx="207732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95325" y="1762125"/>
            <a:ext cx="4034330" cy="37380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1. </a:t>
            </a:r>
            <a:r>
              <a:rPr lang="ko-KR" altLang="en-US" sz="1600" dirty="0">
                <a:latin typeface="+mj-ea"/>
                <a:ea typeface="+mj-ea"/>
              </a:rPr>
              <a:t>회사의 목적</a:t>
            </a:r>
            <a:r>
              <a:rPr lang="en-US" altLang="ko-KR" sz="1600" dirty="0">
                <a:latin typeface="+mj-ea"/>
                <a:ea typeface="+mj-ea"/>
              </a:rPr>
              <a:t>(Company purpose)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2. </a:t>
            </a:r>
            <a:r>
              <a:rPr lang="ko-KR" altLang="en-US" sz="1600" dirty="0">
                <a:latin typeface="+mj-ea"/>
                <a:ea typeface="+mj-ea"/>
              </a:rPr>
              <a:t>문제</a:t>
            </a:r>
            <a:r>
              <a:rPr lang="en-US" altLang="ko-KR" sz="1600" dirty="0">
                <a:latin typeface="+mj-ea"/>
                <a:ea typeface="+mj-ea"/>
              </a:rPr>
              <a:t>(Problem)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3. </a:t>
            </a:r>
            <a:r>
              <a:rPr lang="ko-KR" altLang="en-US" sz="1600" dirty="0">
                <a:latin typeface="+mj-ea"/>
                <a:ea typeface="+mj-ea"/>
              </a:rPr>
              <a:t>해결책</a:t>
            </a:r>
            <a:r>
              <a:rPr lang="en-US" altLang="ko-KR" sz="1600" dirty="0">
                <a:latin typeface="+mj-ea"/>
                <a:ea typeface="+mj-ea"/>
              </a:rPr>
              <a:t>(Solution)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4. </a:t>
            </a:r>
            <a:r>
              <a:rPr lang="ko-KR" altLang="en-US" sz="1600" dirty="0">
                <a:latin typeface="+mj-ea"/>
                <a:ea typeface="+mj-ea"/>
              </a:rPr>
              <a:t>왜 지금인가</a:t>
            </a:r>
            <a:r>
              <a:rPr lang="en-US" altLang="ko-KR" sz="1600" dirty="0">
                <a:latin typeface="+mj-ea"/>
                <a:ea typeface="+mj-ea"/>
              </a:rPr>
              <a:t>?(Why now?)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5. </a:t>
            </a:r>
            <a:r>
              <a:rPr lang="ko-KR" altLang="en-US" sz="1600" dirty="0">
                <a:latin typeface="+mj-ea"/>
                <a:ea typeface="+mj-ea"/>
              </a:rPr>
              <a:t>시장 규모</a:t>
            </a:r>
            <a:r>
              <a:rPr lang="en-US" altLang="ko-KR" sz="1600" dirty="0">
                <a:latin typeface="+mj-ea"/>
                <a:ea typeface="+mj-ea"/>
              </a:rPr>
              <a:t>(Market potential)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6. </a:t>
            </a:r>
            <a:r>
              <a:rPr lang="ko-KR" altLang="en-US" sz="1600" dirty="0">
                <a:latin typeface="+mj-ea"/>
                <a:ea typeface="+mj-ea"/>
              </a:rPr>
              <a:t>경쟁</a:t>
            </a:r>
            <a:r>
              <a:rPr lang="en-US" altLang="ko-KR" sz="1600" dirty="0">
                <a:latin typeface="+mj-ea"/>
                <a:ea typeface="+mj-ea"/>
              </a:rPr>
              <a:t>(Competition/alternatives)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7. </a:t>
            </a:r>
            <a:r>
              <a:rPr lang="ko-KR" altLang="en-US" sz="1600" dirty="0">
                <a:latin typeface="+mj-ea"/>
                <a:ea typeface="+mj-ea"/>
              </a:rPr>
              <a:t>비즈니스 모델</a:t>
            </a:r>
            <a:r>
              <a:rPr lang="en-US" altLang="ko-KR" sz="1600" dirty="0">
                <a:latin typeface="+mj-ea"/>
                <a:ea typeface="+mj-ea"/>
              </a:rPr>
              <a:t>(Business Model) 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8. </a:t>
            </a:r>
            <a:r>
              <a:rPr lang="ko-KR" altLang="en-US" sz="1600" dirty="0">
                <a:latin typeface="+mj-ea"/>
                <a:ea typeface="+mj-ea"/>
              </a:rPr>
              <a:t>팀 구성원</a:t>
            </a:r>
            <a:r>
              <a:rPr lang="en-US" altLang="ko-KR" sz="1600" dirty="0">
                <a:latin typeface="+mj-ea"/>
                <a:ea typeface="+mj-ea"/>
              </a:rPr>
              <a:t>(Team)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9. </a:t>
            </a:r>
            <a:r>
              <a:rPr lang="ko-KR" altLang="en-US" sz="1600" dirty="0">
                <a:latin typeface="+mj-ea"/>
                <a:ea typeface="+mj-ea"/>
              </a:rPr>
              <a:t>비전</a:t>
            </a:r>
            <a:r>
              <a:rPr lang="en-US" altLang="ko-KR" sz="1600" dirty="0">
                <a:latin typeface="+mj-ea"/>
                <a:ea typeface="+mj-ea"/>
              </a:rPr>
              <a:t>(Vision)</a:t>
            </a: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10. </a:t>
            </a:r>
            <a:r>
              <a:rPr lang="ko-KR" altLang="en-US" sz="1600" dirty="0">
                <a:latin typeface="+mj-ea"/>
                <a:ea typeface="+mj-ea"/>
              </a:rPr>
              <a:t>부록</a:t>
            </a:r>
            <a:r>
              <a:rPr lang="en-US" altLang="ko-KR" sz="1600" dirty="0">
                <a:latin typeface="+mj-ea"/>
                <a:ea typeface="+mj-ea"/>
              </a:rPr>
              <a:t>(Appendix)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4C24C5C2-B9BD-477C-A666-A0AB2233D8D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479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314325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1. </a:t>
            </a:r>
            <a:r>
              <a:rPr lang="ko-KR" altLang="en-US" sz="1600">
                <a:latin typeface="+mj-ea"/>
                <a:ea typeface="+mj-ea"/>
              </a:rPr>
              <a:t>창업의 목적</a:t>
            </a:r>
            <a:r>
              <a:rPr lang="en-US" altLang="ko-KR" sz="1600">
                <a:latin typeface="+mj-ea"/>
                <a:ea typeface="+mj-ea"/>
              </a:rPr>
              <a:t>(Company purpose)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82424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당신의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사업에 핵심을 한 문장으로 정의하세요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 </a:t>
            </a:r>
          </a:p>
          <a:p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        ex)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우리는 정보기술을 활용하여 배달산업을 혁신시키고자 하는 회사입니다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 -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배달의민족</a:t>
            </a:r>
            <a:endParaRPr lang="ko-KR" altLang="en-US" sz="1200" dirty="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41BD2AA-7F87-4BC2-AC42-93B5895C55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80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352425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2. </a:t>
            </a:r>
            <a:r>
              <a:rPr lang="ko-KR" altLang="en-US" sz="1600">
                <a:latin typeface="+mj-ea"/>
                <a:ea typeface="+mj-ea"/>
              </a:rPr>
              <a:t>문제</a:t>
            </a:r>
            <a:r>
              <a:rPr lang="en-US" altLang="ko-KR" sz="1600">
                <a:latin typeface="+mj-ea"/>
                <a:ea typeface="+mj-ea"/>
              </a:rPr>
              <a:t>(Problem)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73770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고객이 겪는 문제가 무엇이고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현재 시장에 나와있는 해결책이 부족한 점은 무엇인지 설명하세요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D5A20AAA-46B8-4D07-A29D-053D7AF5D7D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6767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342900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3. </a:t>
            </a:r>
            <a:r>
              <a:rPr lang="ko-KR" altLang="en-US" sz="1600" dirty="0">
                <a:latin typeface="+mj-ea"/>
                <a:ea typeface="+mj-ea"/>
              </a:rPr>
              <a:t>해결책</a:t>
            </a:r>
            <a:r>
              <a:rPr lang="ko-KR" altLang="en-US" sz="1600" dirty="0">
                <a:latin typeface="+mj-ea"/>
              </a:rPr>
              <a:t> ①</a:t>
            </a:r>
            <a:r>
              <a:rPr lang="en-US" altLang="ko-KR" sz="1600" dirty="0">
                <a:latin typeface="+mj-ea"/>
                <a:ea typeface="+mj-ea"/>
              </a:rPr>
              <a:t>(Solution)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679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우리 사업아이템이 무엇인지 구체적으로 설명하세요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7C319C76-3B4D-44C7-A133-75F67C363F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0143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342900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 dirty="0">
                <a:latin typeface="+mj-ea"/>
                <a:ea typeface="+mj-ea"/>
              </a:rPr>
              <a:t>3. </a:t>
            </a:r>
            <a:r>
              <a:rPr lang="ko-KR" altLang="en-US" sz="1600" dirty="0">
                <a:latin typeface="+mj-ea"/>
                <a:ea typeface="+mj-ea"/>
              </a:rPr>
              <a:t>해결책 </a:t>
            </a:r>
            <a:r>
              <a:rPr lang="ko-KR" altLang="en-US" sz="1600" dirty="0">
                <a:latin typeface="+mj-ea"/>
              </a:rPr>
              <a:t>②</a:t>
            </a:r>
            <a:r>
              <a:rPr lang="en-US" altLang="ko-KR" sz="1600" dirty="0">
                <a:latin typeface="+mj-ea"/>
                <a:ea typeface="+mj-ea"/>
              </a:rPr>
              <a:t>(Solution)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679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우리 사업아이템이 고객이 겪고 있는 문제점을 어떻게 개선해 줄 수 있는지 설명하세요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6579512-AF2B-47BA-863C-D9FAE9EE73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669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5" y="333375"/>
            <a:ext cx="34861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4. </a:t>
            </a:r>
            <a:r>
              <a:rPr lang="ko-KR" altLang="en-US" sz="1600">
                <a:latin typeface="+mj-ea"/>
                <a:ea typeface="+mj-ea"/>
              </a:rPr>
              <a:t>왜 지금인가</a:t>
            </a:r>
            <a:r>
              <a:rPr lang="en-US" altLang="ko-KR" sz="1600">
                <a:latin typeface="+mj-ea"/>
                <a:ea typeface="+mj-ea"/>
              </a:rPr>
              <a:t>?(Why now?)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75438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우리 해결책이 지금 이 시점에서 성공할 수 있는 이유를 최근 동향을 통해 설명하세요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 dirty="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5D38B3BA-B1DA-4E73-8D22-9110A67D7A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754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624" y="342900"/>
            <a:ext cx="4006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5. </a:t>
            </a:r>
            <a:r>
              <a:rPr lang="ko-KR" altLang="en-US" sz="1600">
                <a:latin typeface="+mj-ea"/>
                <a:ea typeface="+mj-ea"/>
              </a:rPr>
              <a:t>잠재적인 시장 규모</a:t>
            </a:r>
            <a:r>
              <a:rPr lang="en-US" altLang="ko-KR" sz="1600">
                <a:latin typeface="+mj-ea"/>
                <a:ea typeface="+mj-ea"/>
              </a:rPr>
              <a:t>(Market Potential)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7077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목표고객과 목표시장을 설명하세요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 </a:t>
            </a:r>
          </a:p>
          <a:p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*TAM(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전체시장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/ SAM(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유효시작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/SOM(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수익시작</a:t>
            </a:r>
            <a:r>
              <a:rPr lang="en-US" altLang="ko-KR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 dirty="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적용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B218890E-589A-4E40-B1A9-36AD6D6DB4C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119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8150" y="342900"/>
            <a:ext cx="3486150" cy="414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600">
                <a:latin typeface="+mj-ea"/>
                <a:ea typeface="+mj-ea"/>
              </a:rPr>
              <a:t>6. </a:t>
            </a:r>
            <a:r>
              <a:rPr lang="ko-KR" altLang="en-US" sz="1600">
                <a:latin typeface="+mj-ea"/>
                <a:ea typeface="+mj-ea"/>
              </a:rPr>
              <a:t>경쟁</a:t>
            </a:r>
            <a:r>
              <a:rPr lang="en-US" altLang="ko-KR" sz="1600">
                <a:latin typeface="+mj-ea"/>
                <a:ea typeface="+mj-ea"/>
              </a:rPr>
              <a:t>(Competition/alternatives)</a:t>
            </a:r>
          </a:p>
        </p:txBody>
      </p:sp>
      <p:cxnSp>
        <p:nvCxnSpPr>
          <p:cNvPr id="3" name="직선 연결선 2"/>
          <p:cNvCxnSpPr/>
          <p:nvPr/>
        </p:nvCxnSpPr>
        <p:spPr>
          <a:xfrm>
            <a:off x="498330" y="819150"/>
            <a:ext cx="368011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28624" y="971550"/>
            <a:ext cx="6791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(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안내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)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직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/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간접적인 경쟁자를 서술하고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, </a:t>
            </a:r>
            <a:r>
              <a:rPr lang="ko-KR" altLang="en-US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경쟁에서 이길 수 있는 계획을 설명하세요</a:t>
            </a:r>
            <a:r>
              <a:rPr lang="en-US" altLang="ko-KR" sz="1200">
                <a:solidFill>
                  <a:schemeClr val="bg2">
                    <a:lumMod val="75000"/>
                  </a:schemeClr>
                </a:solidFill>
                <a:latin typeface="+mj-ea"/>
                <a:ea typeface="+mj-ea"/>
              </a:rPr>
              <a:t>.</a:t>
            </a:r>
            <a:endParaRPr lang="ko-KR" altLang="en-US" sz="1200">
              <a:solidFill>
                <a:schemeClr val="bg2">
                  <a:lumMod val="75000"/>
                </a:schemeClr>
              </a:solidFill>
              <a:latin typeface="+mj-ea"/>
              <a:ea typeface="+mj-ea"/>
            </a:endParaRP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32622D8-57F0-4132-B1E8-5BF7A5AB81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5634" y="6252751"/>
            <a:ext cx="1579232" cy="46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473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361</Words>
  <Application>Microsoft Office PowerPoint</Application>
  <PresentationFormat>화면 슬라이드 쇼(4:3)</PresentationFormat>
  <Paragraphs>43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yoon</dc:creator>
  <cp:lastModifiedBy>박지은</cp:lastModifiedBy>
  <cp:revision>34</cp:revision>
  <dcterms:created xsi:type="dcterms:W3CDTF">2020-01-28T07:27:07Z</dcterms:created>
  <dcterms:modified xsi:type="dcterms:W3CDTF">2023-10-18T01:38:29Z</dcterms:modified>
</cp:coreProperties>
</file>